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8" r:id="rId4"/>
    <p:sldId id="259" r:id="rId5"/>
    <p:sldId id="260" r:id="rId6"/>
    <p:sldId id="261" r:id="rId7"/>
    <p:sldId id="257" r:id="rId8"/>
    <p:sldId id="263" r:id="rId9"/>
    <p:sldId id="267" r:id="rId10"/>
    <p:sldId id="266" r:id="rId11"/>
    <p:sldId id="268" r:id="rId12"/>
    <p:sldId id="26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250" autoAdjust="0"/>
    <p:restoredTop sz="94660"/>
  </p:normalViewPr>
  <p:slideViewPr>
    <p:cSldViewPr snapToGrid="0">
      <p:cViewPr varScale="1">
        <p:scale>
          <a:sx n="86" d="100"/>
          <a:sy n="86" d="100"/>
        </p:scale>
        <p:origin x="73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9E0270-5A31-47E1-9FAD-E2AA3E591F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240ED4-1D53-4C03-9C73-4F0954E9FF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A426A3-A390-4197-8CF3-0EDE94EA7C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6DCD4-2ED4-4FA6-8E60-6FF5A3D2EE11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D95079-5167-4FB9-B56D-1690D50739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C5CC09-4828-428B-AFE5-4EDEA58855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1F62C-361D-41D5-96EF-B2BB1ED9FF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855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32F6F8-A459-4332-8AE5-BCDABF23AC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CDF3D5-C07D-4E2A-863C-1F76D39F38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493635-370C-4607-907F-7406F0B6DC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6DCD4-2ED4-4FA6-8E60-6FF5A3D2EE11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E3B01F-0F27-4A11-86B7-2CE68C3A0F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951C1F-ECD9-473E-BEC4-816D03C4B9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1F62C-361D-41D5-96EF-B2BB1ED9FF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287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45F5A8A-BEFB-41B2-ABA6-7CCD32B753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016BECF-A52B-46AC-89B8-FD60BD4A3E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2A0915-D1B4-499B-922F-E74313124C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6DCD4-2ED4-4FA6-8E60-6FF5A3D2EE11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C61C3E-DE28-43C0-B41B-8DD550A0D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BE66EF-E204-4566-A435-A901DA609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1F62C-361D-41D5-96EF-B2BB1ED9FF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825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298525-5BFE-4DCF-9E97-9D1F372380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12A9CA-BCEA-4E1D-85ED-ABF0340672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93E5EF-3390-405B-B782-A3148A6EC1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6DCD4-2ED4-4FA6-8E60-6FF5A3D2EE11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EF114B-7AC0-4DC4-B766-7C7F669D84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897957-8B9B-4D17-B5FF-FC4D10EDE8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1F62C-361D-41D5-96EF-B2BB1ED9FF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2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54CE3F-7AD1-4892-8D56-D663BE64A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A56451-A0C7-43BD-BBB9-7EDD302FDA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24F5A4-AC32-45AD-BBFF-F3C6C5149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6DCD4-2ED4-4FA6-8E60-6FF5A3D2EE11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27E6D8-453D-4B5F-AFE8-BC0EC4AF9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8FF188-A865-445A-B4B6-2399EF5BA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1F62C-361D-41D5-96EF-B2BB1ED9FF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431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95C634-9077-4421-B940-57946FEE7E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67B05E-660A-4CDD-A4F8-327ECB8AF5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6F4B63-CF0B-4EB0-8278-5B2936F370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02B3D7-A01B-4478-BBF5-945709DD1F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6DCD4-2ED4-4FA6-8E60-6FF5A3D2EE11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DA93F9-CFC0-4851-9153-2AB7495E9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AAD816-DAEC-43C4-95C0-D8467DA52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1F62C-361D-41D5-96EF-B2BB1ED9FF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6987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7DAF7E-4BDC-4E22-9FA8-B91A84BC0F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A75F4B-5FC0-4345-9C23-9A3D184A4E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C678DB-6D4D-4A9B-8A80-9EAE41EC61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2FE43FF-50E9-498C-9B4C-FEF6F0B6DE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0B33541-DBC9-4321-95F1-C7EB657646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093894-0361-447F-BAC7-E514BEDA7E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6DCD4-2ED4-4FA6-8E60-6FF5A3D2EE11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F6F85B8-7E90-4298-B2EF-A1879A2230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B327B0C-8C21-4A66-B9A5-83957888FC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1F62C-361D-41D5-96EF-B2BB1ED9FF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112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3D2757-6B2C-43E5-83A5-E4A171A8F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E26F0E-40F7-4499-AE8B-BE5881B5D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6DCD4-2ED4-4FA6-8E60-6FF5A3D2EE11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E7E590-3B32-4A85-BF2E-4607935E0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2134A7-4EF5-4D73-988C-3B9CA9A191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1F62C-361D-41D5-96EF-B2BB1ED9FF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845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C452C00-890A-4A32-8738-5CDC45BC4B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6DCD4-2ED4-4FA6-8E60-6FF5A3D2EE11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EE8CE02-5572-4198-8236-DD4F3047E2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D00996-3B69-4051-9FDD-390C83523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1F62C-361D-41D5-96EF-B2BB1ED9FF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919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0B2CA0-87E9-45DE-BFA2-9FBBDF1C9E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BE1337-0B72-4436-9027-8E060F4DC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FF0822-928C-4D46-9056-F2C907E6F3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40EA80-5133-40C4-89FE-6543DBE36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6DCD4-2ED4-4FA6-8E60-6FF5A3D2EE11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3EDDAB-A782-4CE0-AACB-96A0B36A3A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3AF129-57E9-4426-AA41-A4E9AE4FA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1F62C-361D-41D5-96EF-B2BB1ED9FF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947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3E4D22-72D6-45C3-8449-5C742FF6C6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1B2891E-2E5F-4844-A6ED-6ECE24F515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092B8D-76DA-44C5-B578-1B6DBDFD96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649D18-F729-413C-9A0A-D29384B64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6DCD4-2ED4-4FA6-8E60-6FF5A3D2EE11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474A1D-8EFD-4961-8882-C48A923A47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34B2BC-0B09-4F47-B358-1112B6E50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1F62C-361D-41D5-96EF-B2BB1ED9FF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60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6A6007E-09A7-4988-A190-FC033150BF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8FEC07-7AD0-46FE-AB0E-680E16AFF2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BA3AA9-E68C-49D3-B3A0-C6E6F67C56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E6DCD4-2ED4-4FA6-8E60-6FF5A3D2EE11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DC7404-5EA8-4EB9-ADF5-4442047E6D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9F02B2-4CC7-4904-A52B-46BE61F43C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51F62C-361D-41D5-96EF-B2BB1ED9FF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208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G"/><Relationship Id="rId3" Type="http://schemas.openxmlformats.org/officeDocument/2006/relationships/image" Target="../media/image5.JPG"/><Relationship Id="rId7" Type="http://schemas.openxmlformats.org/officeDocument/2006/relationships/image" Target="../media/image9.JP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G"/><Relationship Id="rId5" Type="http://schemas.openxmlformats.org/officeDocument/2006/relationships/image" Target="../media/image7.JPG"/><Relationship Id="rId4" Type="http://schemas.openxmlformats.org/officeDocument/2006/relationships/image" Target="../media/image6.JPG"/><Relationship Id="rId9" Type="http://schemas.openxmlformats.org/officeDocument/2006/relationships/image" Target="../media/image11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C0B27210-D0CA-4654-B3E3-9ABB4F178E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3205205-8D7C-4FF4-BAD5-4DE6229D4B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46628" y="1783959"/>
            <a:ext cx="4645250" cy="2889114"/>
          </a:xfrm>
        </p:spPr>
        <p:txBody>
          <a:bodyPr anchor="b">
            <a:norm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</a:rPr>
              <a:t>The Rubik’s Cube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ADBC3B-E14C-4D7A-AE29-7BDAD0E171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46627" y="4750893"/>
            <a:ext cx="4645250" cy="1147863"/>
          </a:xfrm>
        </p:spPr>
        <p:txBody>
          <a:bodyPr anchor="t">
            <a:normAutofit/>
          </a:bodyPr>
          <a:lstStyle/>
          <a:p>
            <a:pPr algn="l"/>
            <a:r>
              <a:rPr lang="en-US" sz="2000">
                <a:solidFill>
                  <a:schemeClr val="bg1"/>
                </a:solidFill>
              </a:rPr>
              <a:t>David Fudge</a:t>
            </a:r>
          </a:p>
          <a:p>
            <a:pPr algn="l"/>
            <a:r>
              <a:rPr lang="en-US" sz="2000">
                <a:solidFill>
                  <a:schemeClr val="bg1"/>
                </a:solidFill>
              </a:rPr>
              <a:t>Western Illinois University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DB7C82F-AB7E-4F0C-B829-FA1B9C4151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70B66945-4967-4040-926D-DCA44313CD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24154" cy="6858000"/>
          </a:xfrm>
          <a:custGeom>
            <a:avLst/>
            <a:gdLst>
              <a:gd name="connsiteX0" fmla="*/ 0 w 6024154"/>
              <a:gd name="connsiteY0" fmla="*/ 0 h 6858000"/>
              <a:gd name="connsiteX1" fmla="*/ 5953780 w 6024154"/>
              <a:gd name="connsiteY1" fmla="*/ 0 h 6858000"/>
              <a:gd name="connsiteX2" fmla="*/ 5989880 w 6024154"/>
              <a:gd name="connsiteY2" fmla="*/ 284091 h 6858000"/>
              <a:gd name="connsiteX3" fmla="*/ 6024154 w 6024154"/>
              <a:gd name="connsiteY3" fmla="*/ 962844 h 6858000"/>
              <a:gd name="connsiteX4" fmla="*/ 2549934 w 6024154"/>
              <a:gd name="connsiteY4" fmla="*/ 6800152 h 6858000"/>
              <a:gd name="connsiteX5" fmla="*/ 2436987 w 6024154"/>
              <a:gd name="connsiteY5" fmla="*/ 6858000 h 6858000"/>
              <a:gd name="connsiteX6" fmla="*/ 0 w 6024154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0" y="0"/>
                </a:moveTo>
                <a:lnTo>
                  <a:pt x="5953780" y="0"/>
                </a:lnTo>
                <a:lnTo>
                  <a:pt x="5989880" y="284091"/>
                </a:lnTo>
                <a:cubicBezTo>
                  <a:pt x="6012544" y="507260"/>
                  <a:pt x="6024154" y="733696"/>
                  <a:pt x="6024154" y="962844"/>
                </a:cubicBezTo>
                <a:cubicBezTo>
                  <a:pt x="6024154" y="3483472"/>
                  <a:pt x="4619336" y="5675986"/>
                  <a:pt x="2549934" y="6800152"/>
                </a:cubicBezTo>
                <a:lnTo>
                  <a:pt x="2436987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1C76C43-8645-4C0F-A779-7F78F4BDDB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382" y="658397"/>
            <a:ext cx="4047843" cy="4173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68524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867D4867-5BA7-4462-B2F6-A23F4A622A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94EE6F4-A190-42F2-876B-51E55BBB7B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643467"/>
            <a:ext cx="3363974" cy="1597315"/>
          </a:xfrm>
          <a:noFill/>
          <a:ln w="19050">
            <a:solidFill>
              <a:schemeClr val="bg1"/>
            </a:solidFill>
          </a:ln>
        </p:spPr>
        <p:txBody>
          <a:bodyPr wrap="square">
            <a:normAutofit/>
          </a:bodyPr>
          <a:lstStyle/>
          <a:p>
            <a:pPr algn="ctr"/>
            <a:r>
              <a:rPr lang="en-US" sz="2800">
                <a:solidFill>
                  <a:schemeClr val="bg1"/>
                </a:solidFill>
                <a:latin typeface="Dante" panose="020B0604020202020204" pitchFamily="18" charset="0"/>
                <a:cs typeface="David" panose="020B0604020202020204" pitchFamily="34" charset="-79"/>
              </a:rPr>
              <a:t>Corner Cubies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ontent Placeholder 9">
                <a:extLst>
                  <a:ext uri="{FF2B5EF4-FFF2-40B4-BE49-F238E27FC236}">
                    <a16:creationId xmlns:a16="http://schemas.microsoft.com/office/drawing/2014/main" id="{291B7B2E-FCD4-4056-8BC8-63373D2EFBF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43468" y="2638044"/>
                <a:ext cx="3363974" cy="3415622"/>
              </a:xfrm>
            </p:spPr>
            <p:txBody>
              <a:bodyPr>
                <a:normAutofit/>
              </a:bodyPr>
              <a:lstStyle/>
              <a:p>
                <a:r>
                  <a:rPr lang="en-US" sz="2000" dirty="0">
                    <a:solidFill>
                      <a:schemeClr val="bg1"/>
                    </a:solidFill>
                  </a:rPr>
                  <a:t>Think of a </a:t>
                </a:r>
                <a:r>
                  <a:rPr lang="en-US" sz="2000" dirty="0">
                    <a:solidFill>
                      <a:schemeClr val="bg1"/>
                    </a:solidFill>
                    <a:latin typeface="Dante" panose="02020502050200020203"/>
                  </a:rPr>
                  <a:t>point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00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</m:e>
                      <m:sub>
                        <m:r>
                          <a:rPr lang="en-US" sz="2000" b="0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Dante" panose="02020502050200020203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000" b="0" i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</m:e>
                      <m:sub>
                        <m:r>
                          <a:rPr lang="en-US" sz="200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Dante" panose="02020502050200020203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000" b="0" i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</m:e>
                      <m:sub>
                        <m:r>
                          <a:rPr lang="en-US" sz="2000" b="0" i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Dante" panose="02020502050200020203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000" b="0" i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</m:e>
                      <m:sub>
                        <m:r>
                          <a:rPr lang="en-US" sz="2000" b="0" i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Dante" panose="02020502050200020203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000" b="0" i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</m:e>
                      <m:sub>
                        <m:r>
                          <a:rPr lang="en-US" sz="2000" b="0" i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sub>
                    </m:sSub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Dante" panose="02020502050200020203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000" b="0" i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</m:e>
                      <m:sub>
                        <m:r>
                          <a:rPr lang="en-US" sz="2000" b="0" i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sub>
                    </m:sSub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Dante" panose="02020502050200020203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000" b="0" i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</m:e>
                      <m:sub>
                        <m:r>
                          <a:rPr lang="en-US" sz="2000" b="0" i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sub>
                    </m:sSub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Dante" panose="02020502050200020203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000" b="0" i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</m:e>
                      <m:sub>
                        <m:r>
                          <a:rPr lang="en-US" sz="2000" b="0" i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8</m:t>
                        </m:r>
                      </m:sub>
                    </m:sSub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Dante" panose="02020502050200020203"/>
                  </a:rPr>
                  <a:t>).</a:t>
                </a:r>
              </a:p>
              <a:p>
                <a:r>
                  <a:rPr lang="en-US" sz="2000" dirty="0">
                    <a:solidFill>
                      <a:schemeClr val="bg1"/>
                    </a:solidFill>
                  </a:rPr>
                  <a:t>For any single face rotation, we will replace each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00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2000" b="0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</m:sub>
                    </m:sSub>
                  </m:oMath>
                </a14:m>
                <a:r>
                  <a:rPr lang="en-US" sz="2000" dirty="0">
                    <a:solidFill>
                      <a:schemeClr val="bg1"/>
                    </a:solidFill>
                  </a:rPr>
                  <a:t> with the value that replaces it.</a:t>
                </a:r>
              </a:p>
            </p:txBody>
          </p:sp>
        </mc:Choice>
        <mc:Fallback xmlns="">
          <p:sp>
            <p:nvSpPr>
              <p:cNvPr id="10" name="Content Placeholder 9">
                <a:extLst>
                  <a:ext uri="{FF2B5EF4-FFF2-40B4-BE49-F238E27FC236}">
                    <a16:creationId xmlns:a16="http://schemas.microsoft.com/office/drawing/2014/main" id="{291B7B2E-FCD4-4056-8BC8-63373D2EFBF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43468" y="2638044"/>
                <a:ext cx="3363974" cy="3415622"/>
              </a:xfrm>
              <a:blipFill>
                <a:blip r:embed="rId2"/>
                <a:stretch>
                  <a:fillRect l="-1633" t="-1964" r="-9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1" name="Picture 10">
            <a:extLst>
              <a:ext uri="{FF2B5EF4-FFF2-40B4-BE49-F238E27FC236}">
                <a16:creationId xmlns:a16="http://schemas.microsoft.com/office/drawing/2014/main" id="{10E67FA6-C05D-4C82-A29E-6FBF9D6AEAC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7763" y="973274"/>
            <a:ext cx="6250769" cy="4750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8994392"/>
      </p:ext>
    </p:extLst>
  </p:cSld>
  <p:clrMapOvr>
    <a:masterClrMapping/>
  </p:clrMapOvr>
  <p:transition spd="slow">
    <p:push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867D4867-5BA7-4462-B2F6-A23F4A622A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94EE6F4-A190-42F2-876B-51E55BBB7B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643467"/>
            <a:ext cx="3363974" cy="1597315"/>
          </a:xfrm>
          <a:noFill/>
          <a:ln w="19050">
            <a:solidFill>
              <a:schemeClr val="bg1"/>
            </a:solidFill>
          </a:ln>
        </p:spPr>
        <p:txBody>
          <a:bodyPr wrap="square">
            <a:norm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Dante" panose="020B0604020202020204" pitchFamily="18" charset="0"/>
                <a:cs typeface="David" panose="020B0604020202020204" pitchFamily="34" charset="-79"/>
              </a:rPr>
              <a:t>Edge Cubies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ontent Placeholder 9">
                <a:extLst>
                  <a:ext uri="{FF2B5EF4-FFF2-40B4-BE49-F238E27FC236}">
                    <a16:creationId xmlns:a16="http://schemas.microsoft.com/office/drawing/2014/main" id="{291B7B2E-FCD4-4056-8BC8-63373D2EFBF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43468" y="2638044"/>
                <a:ext cx="3363974" cy="3415622"/>
              </a:xfrm>
            </p:spPr>
            <p:txBody>
              <a:bodyPr>
                <a:normAutofit/>
              </a:bodyPr>
              <a:lstStyle/>
              <a:p>
                <a:r>
                  <a:rPr lang="en-US" sz="2000" dirty="0">
                    <a:solidFill>
                      <a:schemeClr val="bg1"/>
                    </a:solidFill>
                  </a:rPr>
                  <a:t>Think of a </a:t>
                </a:r>
                <a:r>
                  <a:rPr lang="en-US" sz="2000" dirty="0">
                    <a:solidFill>
                      <a:schemeClr val="bg1"/>
                    </a:solidFill>
                    <a:latin typeface="Dante" panose="02020502050200020203"/>
                  </a:rPr>
                  <a:t>point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000" b="0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y</m:t>
                        </m:r>
                      </m:e>
                      <m:sub>
                        <m:r>
                          <a:rPr lang="en-US" sz="2000" b="0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Dante" panose="02020502050200020203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000" b="0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y</m:t>
                        </m:r>
                      </m:e>
                      <m:sub>
                        <m:r>
                          <a:rPr lang="en-US" sz="2000" b="0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Dante" panose="02020502050200020203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000" b="0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y</m:t>
                        </m:r>
                      </m:e>
                      <m:sub>
                        <m:r>
                          <a:rPr lang="en-US" sz="2000" b="0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Dante" panose="02020502050200020203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000" b="0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y</m:t>
                        </m:r>
                      </m:e>
                      <m:sub>
                        <m:r>
                          <a:rPr lang="en-US" sz="2000" b="0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Dante" panose="02020502050200020203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000" b="0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y</m:t>
                        </m:r>
                      </m:e>
                      <m:sub>
                        <m:r>
                          <a:rPr lang="en-US" sz="2000" b="0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sub>
                    </m:sSub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Dante" panose="02020502050200020203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000" b="0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y</m:t>
                        </m:r>
                      </m:e>
                      <m:sub>
                        <m:r>
                          <a:rPr lang="en-US" sz="2000" b="0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sub>
                    </m:sSub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Dante" panose="02020502050200020203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000" b="0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y</m:t>
                        </m:r>
                      </m:e>
                      <m:sub>
                        <m:r>
                          <a:rPr lang="en-US" sz="2000" b="0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sub>
                    </m:sSub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Dante" panose="02020502050200020203"/>
                  </a:rPr>
                  <a:t>,</a:t>
                </a:r>
                <a:r>
                  <a:rPr lang="en-US" sz="2000" dirty="0">
                    <a:solidFill>
                      <a:schemeClr val="bg1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000" b="0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y</m:t>
                        </m:r>
                      </m:e>
                      <m:sub>
                        <m:r>
                          <a:rPr lang="en-US" sz="2000" b="0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8</m:t>
                        </m:r>
                      </m:sub>
                    </m:sSub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Dante" panose="02020502050200020203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000" b="0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y</m:t>
                        </m:r>
                      </m:e>
                      <m:sub>
                        <m:r>
                          <a:rPr lang="en-US" sz="2000" b="0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</m:sub>
                    </m:sSub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Dante" panose="02020502050200020203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000" b="0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y</m:t>
                        </m:r>
                      </m:e>
                      <m:sub>
                        <m:r>
                          <a:rPr lang="en-US" sz="2000" b="0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sub>
                    </m:sSub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Dante" panose="02020502050200020203"/>
                  </a:rPr>
                  <a:t>,</a:t>
                </a:r>
                <a:r>
                  <a:rPr lang="en-US" sz="2000" dirty="0">
                    <a:solidFill>
                      <a:schemeClr val="bg1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000" b="0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y</m:t>
                        </m:r>
                      </m:e>
                      <m:sub>
                        <m:r>
                          <a:rPr lang="en-US" sz="2000" b="0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11</m:t>
                        </m:r>
                      </m:sub>
                    </m:sSub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Dante" panose="02020502050200020203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000" b="0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y</m:t>
                        </m:r>
                      </m:e>
                      <m:sub>
                        <m:r>
                          <a:rPr lang="en-US" sz="2000" b="0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20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Dante" panose="02020502050200020203"/>
                  </a:rPr>
                  <a:t>).</a:t>
                </a:r>
              </a:p>
              <a:p>
                <a:r>
                  <a:rPr lang="en-US" sz="2000" dirty="0">
                    <a:solidFill>
                      <a:schemeClr val="bg1"/>
                    </a:solidFill>
                  </a:rPr>
                  <a:t>For any single face rotation, we will replace each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000" b="0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y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2000" b="0" i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</m:sub>
                    </m:sSub>
                  </m:oMath>
                </a14:m>
                <a:r>
                  <a:rPr lang="en-US" sz="2000" dirty="0">
                    <a:solidFill>
                      <a:schemeClr val="bg1"/>
                    </a:solidFill>
                  </a:rPr>
                  <a:t> with the value that replaces it.</a:t>
                </a:r>
              </a:p>
            </p:txBody>
          </p:sp>
        </mc:Choice>
        <mc:Fallback xmlns="">
          <p:sp>
            <p:nvSpPr>
              <p:cNvPr id="10" name="Content Placeholder 9">
                <a:extLst>
                  <a:ext uri="{FF2B5EF4-FFF2-40B4-BE49-F238E27FC236}">
                    <a16:creationId xmlns:a16="http://schemas.microsoft.com/office/drawing/2014/main" id="{291B7B2E-FCD4-4056-8BC8-63373D2EFBF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43468" y="2638044"/>
                <a:ext cx="3363974" cy="3415622"/>
              </a:xfrm>
              <a:blipFill>
                <a:blip r:embed="rId2"/>
                <a:stretch>
                  <a:fillRect l="-1633" t="-1964" r="-10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Picture 2">
            <a:extLst>
              <a:ext uri="{FF2B5EF4-FFF2-40B4-BE49-F238E27FC236}">
                <a16:creationId xmlns:a16="http://schemas.microsoft.com/office/drawing/2014/main" id="{4DFF249C-C5BB-47BC-9652-A392F19D45E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7763" y="934207"/>
            <a:ext cx="6250769" cy="4828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9927749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99D8AD-E946-4D7A-A5F3-DC89D31A973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616615" y="543696"/>
                <a:ext cx="8958769" cy="5820033"/>
              </a:xfrm>
            </p:spPr>
            <p:txBody>
              <a:bodyPr>
                <a:normAutofit/>
              </a:bodyPr>
              <a:lstStyle/>
              <a:p>
                <a:r>
                  <a:rPr lang="en-US" dirty="0">
                    <a:latin typeface="Dante" panose="02020502050200020203" pitchFamily="18" charset="0"/>
                  </a:rPr>
                  <a:t>Spatially, all permutations are even.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dirty="0">
                    <a:latin typeface="Dante" panose="02020502050200020203" pitchFamily="18" charset="0"/>
                  </a:rPr>
                  <a:t> of all corner orientations are obtainable.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dirty="0">
                    <a:latin typeface="Dante" panose="02020502050200020203" pitchFamily="18" charset="0"/>
                  </a:rPr>
                  <a:t> of all edge orientations are obtainable.</a:t>
                </a:r>
              </a:p>
              <a:p>
                <a:pPr marL="0" indent="0">
                  <a:buNone/>
                </a:pPr>
                <a:endParaRPr lang="en-US" dirty="0">
                  <a:latin typeface="Dante" panose="02020502050200020203" pitchFamily="18" charset="0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Dante" panose="02020502050200020203" pitchFamily="18" charset="0"/>
                  </a:rPr>
                  <a:t>This reduces our order from </a:t>
                </a:r>
                <a:r>
                  <a:rPr lang="en-US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8!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8</m:t>
                        </m:r>
                      </m:sup>
                    </m:sSup>
                  </m:oMath>
                </a14:m>
                <a:r>
                  <a:rPr lang="en-US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12!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12</m:t>
                        </m:r>
                      </m:sup>
                    </m:sSup>
                  </m:oMath>
                </a14:m>
                <a:r>
                  <a:rPr lang="en-US" dirty="0">
                    <a:latin typeface="Dante" panose="02020502050200020203" pitchFamily="18" charset="0"/>
                  </a:rPr>
                  <a:t> to</a:t>
                </a:r>
              </a:p>
              <a:p>
                <a:pPr marL="0" indent="0">
                  <a:buNone/>
                </a:pPr>
                <a:endParaRPr lang="en-US" dirty="0">
                  <a:latin typeface="Dante" panose="02020502050200020203" pitchFamily="18" charset="0"/>
                </a:endParaRP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8! </m:t>
                          </m:r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8</m:t>
                              </m:r>
                            </m:sup>
                          </m:sSup>
                          <m:r>
                            <m:rPr>
                              <m:nor/>
                            </m:rPr>
                            <a:rPr lang="en-US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12! </m:t>
                          </m:r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12</m:t>
                              </m:r>
                            </m:sup>
                          </m:sSup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×3×2</m:t>
                          </m:r>
                        </m:den>
                      </m:f>
                    </m:oMath>
                  </m:oMathPara>
                </a14:m>
                <a:endParaRPr lang="en-US" dirty="0">
                  <a:latin typeface="Dante" panose="02020502050200020203" pitchFamily="18" charset="0"/>
                </a:endParaRPr>
              </a:p>
              <a:p>
                <a:pPr marL="0" indent="0">
                  <a:buNone/>
                </a:pPr>
                <a:endParaRPr lang="en-US" dirty="0">
                  <a:latin typeface="Dante" panose="02020502050200020203" pitchFamily="18" charset="0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Dante" panose="02020502050200020203" pitchFamily="18" charset="0"/>
                  </a:rPr>
                  <a:t>Simplified this </a:t>
                </a:r>
                <a:r>
                  <a:rPr lang="en-US" sz="3000" dirty="0">
                    <a:latin typeface="Dante" panose="02020502050200020203" pitchFamily="18" charset="0"/>
                  </a:rPr>
                  <a:t>is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en-US" sz="3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sz="3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27</m:t>
                            </m:r>
                          </m:sup>
                        </m:sSup>
                        <m:r>
                          <a:rPr lang="en-US" sz="3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e>
                      <m:sup>
                        <m:r>
                          <a:rPr lang="en-US" sz="3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14</m:t>
                        </m:r>
                      </m:sup>
                    </m:sSup>
                    <m:sSup>
                      <m:sSupPr>
                        <m:ctrlPr>
                          <a:rPr lang="en-US" sz="3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</m:t>
                        </m:r>
                      </m:e>
                      <m:sup>
                        <m:r>
                          <a:rPr lang="en-US" sz="3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sup>
                    </m:sSup>
                    <m:sSup>
                      <m:sSupPr>
                        <m:ctrlPr>
                          <a:rPr lang="en-US" sz="3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7</m:t>
                        </m:r>
                      </m:e>
                      <m:sup>
                        <m:r>
                          <a:rPr lang="en-US" sz="3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3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11</m:t>
                    </m:r>
                  </m:oMath>
                </a14:m>
                <a:r>
                  <a:rPr lang="en-US" sz="3000" dirty="0">
                    <a:latin typeface="Dante" panose="02020502050200020203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0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</m:oMath>
                </a14:m>
                <a:r>
                  <a:rPr lang="en-US" sz="3000" dirty="0">
                    <a:latin typeface="Dante" panose="02020502050200020203" pitchFamily="18" charset="0"/>
                  </a:rPr>
                  <a:t> </a:t>
                </a:r>
                <a:r>
                  <a:rPr lang="en-US" sz="3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43.252</a:t>
                </a:r>
                <a:r>
                  <a:rPr lang="en-US" sz="3000" dirty="0">
                    <a:latin typeface="Dante" panose="02020502050200020203" pitchFamily="18" charset="0"/>
                  </a:rPr>
                  <a:t> sextillion</a:t>
                </a:r>
                <a:r>
                  <a:rPr lang="en-US" dirty="0">
                    <a:latin typeface="Dante" panose="02020502050200020203" pitchFamily="18" charset="0"/>
                  </a:rPr>
                  <a:t>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99D8AD-E946-4D7A-A5F3-DC89D31A973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616615" y="543696"/>
                <a:ext cx="8958769" cy="5820033"/>
              </a:xfrm>
              <a:blipFill>
                <a:blip r:embed="rId2"/>
                <a:stretch>
                  <a:fillRect l="-1361" t="-16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91301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0093FE-5614-4723-AA10-F72CA040A1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6342"/>
            <a:ext cx="10515600" cy="991773"/>
          </a:xfrm>
        </p:spPr>
        <p:txBody>
          <a:bodyPr/>
          <a:lstStyle/>
          <a:p>
            <a:pPr algn="ctr"/>
            <a:r>
              <a:rPr lang="en-US" dirty="0">
                <a:latin typeface="Dante" panose="020B0604020202020204" pitchFamily="18" charset="0"/>
                <a:cs typeface="David" panose="020B0604020202020204" pitchFamily="34" charset="-79"/>
              </a:rPr>
              <a:t>Groups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99D8AD-E946-4D7A-A5F3-DC89D31A973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179369" y="1158115"/>
                <a:ext cx="9833262" cy="498844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dirty="0">
                    <a:latin typeface="Dante" panose="02020502050200020203" pitchFamily="18" charset="0"/>
                  </a:rPr>
                  <a:t>A set G = {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g</m:t>
                        </m:r>
                      </m:e>
                      <m:sub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>
                    <a:latin typeface="Dante" panose="02020502050200020203" pitchFamily="18" charset="0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g</m:t>
                        </m:r>
                      </m:e>
                      <m:sub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>
                    <a:latin typeface="Dante" panose="02020502050200020203" pitchFamily="18" charset="0"/>
                  </a:rPr>
                  <a:t>, . . . 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g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n</m:t>
                        </m:r>
                      </m:sub>
                    </m:sSub>
                  </m:oMath>
                </a14:m>
                <a:r>
                  <a:rPr lang="en-US" dirty="0">
                    <a:latin typeface="Dante" panose="02020502050200020203" pitchFamily="18" charset="0"/>
                  </a:rPr>
                  <a:t>} defined with an operation </a:t>
                </a:r>
                <a:r>
                  <a:rPr lang="en-US" dirty="0">
                    <a:latin typeface="Dante" panose="02020502050200020203" pitchFamily="18" charset="0"/>
                    <a:cs typeface="Times New Roman" panose="02020603050405020304" pitchFamily="18" charset="0"/>
                  </a:rPr>
                  <a:t>◦ </a:t>
                </a:r>
                <a:r>
                  <a:rPr lang="en-US" dirty="0">
                    <a:latin typeface="Dante" panose="02020502050200020203" pitchFamily="18" charset="0"/>
                  </a:rPr>
                  <a:t>is called a </a:t>
                </a:r>
                <a:r>
                  <a:rPr lang="en-US" b="1" dirty="0">
                    <a:latin typeface="Dante" panose="02020502050200020203" pitchFamily="18" charset="0"/>
                  </a:rPr>
                  <a:t>group</a:t>
                </a:r>
                <a:r>
                  <a:rPr lang="en-US" dirty="0">
                    <a:latin typeface="Dante" panose="02020502050200020203" pitchFamily="18" charset="0"/>
                  </a:rPr>
                  <a:t> if G,</a:t>
                </a:r>
                <a:r>
                  <a:rPr lang="en-US" dirty="0">
                    <a:latin typeface="Dante" panose="02020502050200020203" pitchFamily="18" charset="0"/>
                    <a:cs typeface="Times New Roman" panose="02020603050405020304" pitchFamily="18" charset="0"/>
                  </a:rPr>
                  <a:t>◦:</a:t>
                </a:r>
                <a:endParaRPr lang="en-US" dirty="0">
                  <a:latin typeface="Dante" panose="02020502050200020203" pitchFamily="18" charset="0"/>
                </a:endParaRPr>
              </a:p>
              <a:p>
                <a:r>
                  <a:rPr lang="en-US" dirty="0">
                    <a:latin typeface="Dante" panose="02020502050200020203" pitchFamily="18" charset="0"/>
                  </a:rPr>
                  <a:t>1) is closed under </a:t>
                </a:r>
                <a:r>
                  <a:rPr lang="en-US" dirty="0">
                    <a:latin typeface="Dante" panose="02020502050200020203" pitchFamily="18" charset="0"/>
                    <a:cs typeface="Times New Roman" panose="02020603050405020304" pitchFamily="18" charset="0"/>
                  </a:rPr>
                  <a:t>◦</a:t>
                </a:r>
                <a:endParaRPr lang="en-US" dirty="0">
                  <a:latin typeface="Dante" panose="02020502050200020203" pitchFamily="18" charset="0"/>
                </a:endParaRPr>
              </a:p>
              <a:p>
                <a:r>
                  <a:rPr lang="en-US" dirty="0">
                    <a:latin typeface="Dante" panose="02020502050200020203" pitchFamily="18" charset="0"/>
                  </a:rPr>
                  <a:t>2) is associative</a:t>
                </a:r>
              </a:p>
              <a:p>
                <a:r>
                  <a:rPr lang="en-US" dirty="0">
                    <a:latin typeface="Dante" panose="02020502050200020203" pitchFamily="18" charset="0"/>
                  </a:rPr>
                  <a:t>3) has a identity element</a:t>
                </a:r>
              </a:p>
              <a:p>
                <a:r>
                  <a:rPr lang="en-US" dirty="0">
                    <a:latin typeface="Dante" panose="02020502050200020203" pitchFamily="18" charset="0"/>
                  </a:rPr>
                  <a:t>4) is closed under inverses</a:t>
                </a:r>
                <a:endParaRPr lang="en-US" dirty="0">
                  <a:latin typeface="Dante" panose="02020502050200020203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en-US" dirty="0">
                  <a:latin typeface="Dante" panose="02020502050200020203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Dante" panose="02020502050200020203" pitchFamily="18" charset="0"/>
                    <a:cs typeface="Times New Roman" panose="02020603050405020304" pitchFamily="18" charset="0"/>
                  </a:rPr>
                  <a:t>Most familiar examples: The integers under addition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Dante" panose="02020502050200020203" pitchFamily="18" charset="0"/>
                    <a:cs typeface="Times New Roman" panose="02020603050405020304" pitchFamily="18" charset="0"/>
                  </a:rPr>
                  <a:t>			        Invertible matrices under multiplication</a:t>
                </a:r>
                <a:endParaRPr lang="en-US" dirty="0">
                  <a:latin typeface="Dante" panose="02020502050200020203" pitchFamily="18" charset="0"/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99D8AD-E946-4D7A-A5F3-DC89D31A973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179369" y="1158115"/>
                <a:ext cx="9833262" cy="4988443"/>
              </a:xfrm>
              <a:blipFill>
                <a:blip r:embed="rId2"/>
                <a:stretch>
                  <a:fillRect l="-1239" t="-24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581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AFA67CD3-AB4E-4A7A-BEB8-53C445D8C4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3726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07CF545F-9C2E-4446-97CD-AD92990C2B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0" name="Freeform 62">
            <a:extLst>
              <a:ext uri="{FF2B5EF4-FFF2-40B4-BE49-F238E27FC236}">
                <a16:creationId xmlns:a16="http://schemas.microsoft.com/office/drawing/2014/main" id="{339C8D78-A644-462F-B674-F440635E53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85000"/>
                  </a:schemeClr>
                </a:gs>
                <a:gs pos="100000">
                  <a:schemeClr val="bg2">
                    <a:lumMod val="8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99D8AD-E946-4D7A-A5F3-DC89D31A97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47777" y="738619"/>
            <a:ext cx="5614874" cy="4836681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Dante" panose="02020502050200020203" pitchFamily="18" charset="0"/>
              </a:rPr>
              <a:t>Let the set S = {B, G, O, R, W, Y}. </a:t>
            </a: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  <a:latin typeface="Dante" panose="02020502050200020203" pitchFamily="18" charset="0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Dante" panose="02020502050200020203" pitchFamily="18" charset="0"/>
              </a:rPr>
              <a:t>For example, looking at the Cube after the action YRWO gives:</a:t>
            </a: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  <a:latin typeface="Dante" panose="02020502050200020203" pitchFamily="18" charset="0"/>
            </a:endParaRP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  <a:latin typeface="Dante" panose="02020502050200020203" pitchFamily="18" charset="0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Dante" panose="02020502050200020203" pitchFamily="18" charset="0"/>
              </a:rPr>
              <a:t>(We are performing the action YRWO from right to left)</a:t>
            </a: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  <a:latin typeface="Dante" panose="02020502050200020203" pitchFamily="18" charset="0"/>
            </a:endParaRPr>
          </a:p>
        </p:txBody>
      </p:sp>
      <p:sp>
        <p:nvSpPr>
          <p:cNvPr id="13" name="Arc 12">
            <a:extLst>
              <a:ext uri="{FF2B5EF4-FFF2-40B4-BE49-F238E27FC236}">
                <a16:creationId xmlns:a16="http://schemas.microsoft.com/office/drawing/2014/main" id="{40BCA696-9212-4E97-B19F-1C99EF89D534}"/>
              </a:ext>
            </a:extLst>
          </p:cNvPr>
          <p:cNvSpPr/>
          <p:nvPr/>
        </p:nvSpPr>
        <p:spPr>
          <a:xfrm rot="5400000">
            <a:off x="9696369" y="2598105"/>
            <a:ext cx="594298" cy="733838"/>
          </a:xfrm>
          <a:prstGeom prst="arc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2927D56C-F158-4116-B393-AF006C25862A}"/>
              </a:ext>
            </a:extLst>
          </p:cNvPr>
          <p:cNvCxnSpPr>
            <a:cxnSpLocks/>
          </p:cNvCxnSpPr>
          <p:nvPr/>
        </p:nvCxnSpPr>
        <p:spPr>
          <a:xfrm flipH="1" flipV="1">
            <a:off x="7177978" y="3248888"/>
            <a:ext cx="2859990" cy="1009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>
            <a:extLst>
              <a:ext uri="{FF2B5EF4-FFF2-40B4-BE49-F238E27FC236}">
                <a16:creationId xmlns:a16="http://schemas.microsoft.com/office/drawing/2014/main" id="{E4E7120F-8292-4613-BAE2-FC8E1C833BE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349" y="1519842"/>
            <a:ext cx="3743325" cy="3790950"/>
          </a:xfrm>
          <a:prstGeom prst="rect">
            <a:avLst/>
          </a:prstGeom>
        </p:spPr>
      </p:pic>
      <p:sp>
        <p:nvSpPr>
          <p:cNvPr id="21" name="Arc 20">
            <a:extLst>
              <a:ext uri="{FF2B5EF4-FFF2-40B4-BE49-F238E27FC236}">
                <a16:creationId xmlns:a16="http://schemas.microsoft.com/office/drawing/2014/main" id="{349C1825-4C28-4472-A260-3A7FFBE02E63}"/>
              </a:ext>
            </a:extLst>
          </p:cNvPr>
          <p:cNvSpPr/>
          <p:nvPr/>
        </p:nvSpPr>
        <p:spPr>
          <a:xfrm rot="5400000" flipH="1">
            <a:off x="9696369" y="2617130"/>
            <a:ext cx="594298" cy="733837"/>
          </a:xfrm>
          <a:prstGeom prst="arc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91151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2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99D8AD-E946-4D7A-A5F3-DC89D31A973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397566"/>
                <a:ext cx="10515600" cy="3031434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dirty="0">
                    <a:latin typeface="Dante" panose="02020502050200020203" pitchFamily="18" charset="0"/>
                  </a:rPr>
                  <a:t>S is NOT a group. We want to define a group for the Rubik’s Cube. </a:t>
                </a:r>
              </a:p>
              <a:p>
                <a:pPr marL="0" indent="0">
                  <a:buNone/>
                </a:pPr>
                <a:endParaRPr lang="en-US" dirty="0">
                  <a:latin typeface="Dante" panose="02020502050200020203" pitchFamily="18" charset="0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Dante" panose="02020502050200020203" pitchFamily="18" charset="0"/>
                  </a:rPr>
                  <a:t>Define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S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G</m:t>
                        </m:r>
                      </m:sub>
                    </m:sSub>
                  </m:oMath>
                </a14:m>
                <a:r>
                  <a:rPr lang="en-US" dirty="0">
                    <a:latin typeface="Dante" panose="02020502050200020203" pitchFamily="18" charset="0"/>
                  </a:rPr>
                  <a:t> as the group generated by the elements of S. For example, YRWO is not an element of S, but </a:t>
                </a:r>
                <a:r>
                  <a:rPr lang="en-US" i="1" dirty="0">
                    <a:latin typeface="Dante" panose="02020502050200020203" pitchFamily="18" charset="0"/>
                  </a:rPr>
                  <a:t>is</a:t>
                </a:r>
                <a:r>
                  <a:rPr lang="en-US" dirty="0">
                    <a:latin typeface="Dante" panose="02020502050200020203" pitchFamily="18" charset="0"/>
                  </a:rPr>
                  <a:t> an element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S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G</m:t>
                        </m:r>
                      </m:sub>
                    </m:sSub>
                  </m:oMath>
                </a14:m>
                <a:r>
                  <a:rPr lang="en-US" dirty="0">
                    <a:latin typeface="Dante" panose="02020502050200020203" pitchFamily="18" charset="0"/>
                  </a:rPr>
                  <a:t>.</a:t>
                </a:r>
              </a:p>
              <a:p>
                <a:pPr marL="0" indent="0">
                  <a:buNone/>
                </a:pPr>
                <a:endParaRPr lang="en-US" dirty="0">
                  <a:latin typeface="Dante" panose="02020502050200020203" pitchFamily="18" charset="0"/>
                </a:endParaRPr>
              </a:p>
              <a:p>
                <a:pPr marL="0" indent="0" algn="ctr">
                  <a:buNone/>
                </a:pPr>
                <a:r>
                  <a:rPr lang="en-US" dirty="0">
                    <a:latin typeface="Dante" panose="02020502050200020203" pitchFamily="18" charset="0"/>
                  </a:rPr>
                  <a:t>Some more elements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S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G</m:t>
                        </m:r>
                      </m:sub>
                    </m:sSub>
                    <m:r>
                      <a:rPr lang="en-US" b="0" i="0" smtClean="0"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endParaRPr lang="en-US" b="0" dirty="0">
                  <a:latin typeface="Dante" panose="02020502050200020203"/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99D8AD-E946-4D7A-A5F3-DC89D31A973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397566"/>
                <a:ext cx="10515600" cy="3031434"/>
              </a:xfrm>
              <a:blipFill>
                <a:blip r:embed="rId2"/>
                <a:stretch>
                  <a:fillRect l="-1217" t="-3213" b="-16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BB173BB-D9CC-44B5-B656-57D155D9BD7B}"/>
                  </a:ext>
                </a:extLst>
              </p:cNvPr>
              <p:cNvSpPr txBox="1"/>
              <p:nvPr/>
            </p:nvSpPr>
            <p:spPr>
              <a:xfrm>
                <a:off x="232172" y="3429000"/>
                <a:ext cx="2062162" cy="27329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B</a:t>
                </a:r>
              </a:p>
              <a:p>
                <a:pPr algn="ctr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28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B</m:t>
                          </m:r>
                        </m:e>
                        <m:sup>
                          <m:r>
                            <a:rPr lang="en-US" sz="28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28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algn="ctr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28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B</m:t>
                          </m:r>
                        </m:e>
                        <m:sup>
                          <m:r>
                            <a:rPr lang="en-US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US" sz="28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algn="ctr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28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B</m:t>
                          </m:r>
                        </m:e>
                        <m:sup>
                          <m:r>
                            <a:rPr lang="en-US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I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BB173BB-D9CC-44B5-B656-57D155D9BD7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2172" y="3429000"/>
                <a:ext cx="2062162" cy="273299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F3CBA5F-70DE-41DB-A184-02DB7A9A05E3}"/>
                  </a:ext>
                </a:extLst>
              </p:cNvPr>
              <p:cNvSpPr txBox="1"/>
              <p:nvPr/>
            </p:nvSpPr>
            <p:spPr>
              <a:xfrm>
                <a:off x="2648545" y="3429000"/>
                <a:ext cx="2062162" cy="27329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BW</a:t>
                </a:r>
              </a:p>
              <a:p>
                <a:pPr algn="ctr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28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B</m:t>
                          </m:r>
                        </m:e>
                        <m:sup>
                          <m:r>
                            <a:rPr lang="en-US" sz="28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m:rPr>
                          <m:nor/>
                        </m:rPr>
                        <a:rPr lang="en-US" sz="28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W</m:t>
                      </m:r>
                    </m:oMath>
                  </m:oMathPara>
                </a14:m>
                <a:endParaRPr lang="en-US" sz="28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algn="ctr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28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B</m:t>
                          </m:r>
                        </m:e>
                        <m:sup>
                          <m:r>
                            <a:rPr lang="en-US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m:rPr>
                          <m:nor/>
                        </m:rPr>
                        <a:rPr lang="en-US" sz="28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W</m:t>
                      </m:r>
                    </m:oMath>
                  </m:oMathPara>
                </a14:m>
                <a:endParaRPr lang="en-US" sz="28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algn="ctr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28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B</m:t>
                          </m:r>
                        </m:e>
                        <m:sup>
                          <m:r>
                            <a:rPr lang="en-US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  <m:r>
                        <m:rPr>
                          <m:nor/>
                        </m:rPr>
                        <a:rPr lang="en-US" sz="28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W</m:t>
                      </m:r>
                      <m:r>
                        <m:rPr>
                          <m:nor/>
                        </m:rPr>
                        <a:rPr lang="en-US" sz="2800" b="0" i="0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= </m:t>
                      </m:r>
                      <m:r>
                        <m:rPr>
                          <m:nor/>
                        </m:rPr>
                        <a:rPr lang="en-US" sz="2800" b="0" i="0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W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F3CBA5F-70DE-41DB-A184-02DB7A9A05E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48545" y="3429000"/>
                <a:ext cx="2062162" cy="273299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2A6DF67-DB97-432C-810F-EAC0D297CCC9}"/>
                  </a:ext>
                </a:extLst>
              </p:cNvPr>
              <p:cNvSpPr txBox="1"/>
              <p:nvPr/>
            </p:nvSpPr>
            <p:spPr>
              <a:xfrm>
                <a:off x="5064918" y="3429000"/>
                <a:ext cx="2062163" cy="27329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B</m:t>
                      </m:r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28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W</m:t>
                          </m:r>
                        </m:e>
                        <m:sup>
                          <m:r>
                            <a:rPr lang="en-US" sz="28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28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algn="ctr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28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B</m:t>
                          </m:r>
                        </m:e>
                        <m:sup>
                          <m:r>
                            <a:rPr lang="en-US" sz="28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28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W</m:t>
                          </m:r>
                        </m:e>
                        <m:sup>
                          <m:r>
                            <a:rPr lang="en-US" sz="28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28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algn="ctr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28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B</m:t>
                          </m:r>
                        </m:e>
                        <m:sup>
                          <m:r>
                            <a:rPr lang="en-US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28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W</m:t>
                          </m:r>
                        </m:e>
                        <m:sup>
                          <m:r>
                            <a:rPr lang="en-US" sz="28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28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algn="ctr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28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B</m:t>
                          </m:r>
                        </m:e>
                        <m:sup>
                          <m:r>
                            <a:rPr lang="en-US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28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W</m:t>
                          </m:r>
                        </m:e>
                        <m:sup>
                          <m:r>
                            <a:rPr lang="en-US" sz="28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28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W</m:t>
                          </m:r>
                        </m:e>
                        <m:sup>
                          <m:r>
                            <a:rPr lang="en-US" sz="28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2A6DF67-DB97-432C-810F-EAC0D297CC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64918" y="3429000"/>
                <a:ext cx="2062163" cy="273299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FC8F3C6-CB90-45C1-A98A-EF66C060EFE7}"/>
                  </a:ext>
                </a:extLst>
              </p:cNvPr>
              <p:cNvSpPr txBox="1"/>
              <p:nvPr/>
            </p:nvSpPr>
            <p:spPr>
              <a:xfrm>
                <a:off x="9897665" y="3429000"/>
                <a:ext cx="2062163" cy="267765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B</m:t>
                      </m:r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28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W</m:t>
                          </m:r>
                        </m:e>
                        <m:sup>
                          <m:r>
                            <a:rPr lang="en-US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B</m:t>
                      </m:r>
                    </m:oMath>
                  </m:oMathPara>
                </a14:m>
                <a:endParaRPr lang="en-US" sz="28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algn="ctr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28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B</m:t>
                          </m:r>
                        </m:e>
                        <m:sup>
                          <m:r>
                            <a:rPr lang="en-US" sz="28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28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W</m:t>
                          </m:r>
                        </m:e>
                        <m:sup>
                          <m:r>
                            <a:rPr lang="en-US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28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B</m:t>
                          </m:r>
                        </m:e>
                        <m:sup>
                          <m:r>
                            <a:rPr lang="en-US" sz="28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28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algn="ctr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28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B</m:t>
                          </m:r>
                        </m:e>
                        <m:sup>
                          <m:r>
                            <a:rPr lang="en-US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28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W</m:t>
                          </m:r>
                        </m:e>
                        <m:sup>
                          <m:r>
                            <a:rPr lang="en-US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28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B</m:t>
                          </m:r>
                        </m:e>
                        <m:sup>
                          <m:r>
                            <a:rPr lang="en-US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US" sz="28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algn="ctr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28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B</m:t>
                          </m:r>
                        </m:e>
                        <m:sup>
                          <m:r>
                            <a:rPr lang="en-US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28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W</m:t>
                          </m:r>
                        </m:e>
                        <m:sup>
                          <m:r>
                            <a:rPr lang="en-US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I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FC8F3C6-CB90-45C1-A98A-EF66C060EF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97665" y="3429000"/>
                <a:ext cx="2062163" cy="267765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0D9916E2-F0B4-4012-8823-49FB69C85E7C}"/>
                  </a:ext>
                </a:extLst>
              </p:cNvPr>
              <p:cNvSpPr txBox="1"/>
              <p:nvPr/>
            </p:nvSpPr>
            <p:spPr>
              <a:xfrm>
                <a:off x="7476529" y="3429000"/>
                <a:ext cx="2062163" cy="267765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B</m:t>
                      </m:r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28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W</m:t>
                          </m:r>
                        </m:e>
                        <m:sup>
                          <m:r>
                            <a:rPr lang="en-US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US" sz="28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algn="ctr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28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B</m:t>
                          </m:r>
                        </m:e>
                        <m:sup>
                          <m:r>
                            <a:rPr lang="en-US" sz="28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28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W</m:t>
                          </m:r>
                        </m:e>
                        <m:sup>
                          <m:r>
                            <a:rPr lang="en-US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US" sz="28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algn="ctr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28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B</m:t>
                          </m:r>
                        </m:e>
                        <m:sup>
                          <m:r>
                            <a:rPr lang="en-US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28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W</m:t>
                          </m:r>
                        </m:e>
                        <m:sup>
                          <m:r>
                            <a:rPr lang="en-US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US" sz="28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algn="ctr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28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B</m:t>
                          </m:r>
                        </m:e>
                        <m:sup>
                          <m:r>
                            <a:rPr lang="en-US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28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W</m:t>
                          </m:r>
                        </m:e>
                        <m:sup>
                          <m:r>
                            <a:rPr lang="en-US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28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W</m:t>
                          </m:r>
                        </m:e>
                        <m:sup>
                          <m:r>
                            <a:rPr lang="en-US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0D9916E2-F0B4-4012-8823-49FB69C85E7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76529" y="3429000"/>
                <a:ext cx="2062163" cy="267765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28935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99D8AD-E946-4D7A-A5F3-DC89D31A973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0" y="722762"/>
                <a:ext cx="12007515" cy="6135237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US" dirty="0">
                    <a:latin typeface="Dante" panose="02020502050200020203" pitchFamily="18" charset="0"/>
                  </a:rPr>
                  <a:t>Not all elements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S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G</m:t>
                        </m:r>
                      </m:sub>
                    </m:sSub>
                  </m:oMath>
                </a14:m>
                <a:r>
                  <a:rPr lang="en-US" dirty="0">
                    <a:latin typeface="Dante" panose="02020502050200020203" pitchFamily="18" charset="0"/>
                  </a:rPr>
                  <a:t> commute. </a:t>
                </a:r>
              </a:p>
              <a:p>
                <a:pPr marL="0" indent="0" algn="ctr">
                  <a:lnSpc>
                    <a:spcPct val="100000"/>
                  </a:lnSpc>
                  <a:buNone/>
                </a:pPr>
                <a:r>
                  <a:rPr lang="en-US" u="sng" dirty="0">
                    <a:latin typeface="Dante" panose="02020502050200020203" pitchFamily="18" charset="0"/>
                  </a:rPr>
                  <a:t>OG</a:t>
                </a:r>
                <a:endParaRPr lang="en-US" dirty="0">
                  <a:latin typeface="Dante" panose="02020502050200020203" pitchFamily="18" charset="0"/>
                </a:endParaRPr>
              </a:p>
              <a:p>
                <a:pPr marL="0" indent="0" algn="ctr">
                  <a:lnSpc>
                    <a:spcPct val="100000"/>
                  </a:lnSpc>
                  <a:buNone/>
                </a:pPr>
                <a:endParaRPr lang="en-US" u="sng" dirty="0">
                  <a:latin typeface="Dante" panose="02020502050200020203" pitchFamily="18" charset="0"/>
                </a:endParaRPr>
              </a:p>
              <a:p>
                <a:pPr marL="0" indent="0" algn="ctr">
                  <a:lnSpc>
                    <a:spcPct val="100000"/>
                  </a:lnSpc>
                  <a:buNone/>
                </a:pPr>
                <a:endParaRPr lang="en-US" u="sng" dirty="0">
                  <a:latin typeface="Dante" panose="02020502050200020203" pitchFamily="18" charset="0"/>
                </a:endParaRPr>
              </a:p>
              <a:p>
                <a:pPr marL="0" indent="0" algn="ctr">
                  <a:lnSpc>
                    <a:spcPct val="100000"/>
                  </a:lnSpc>
                  <a:buNone/>
                </a:pPr>
                <a:endParaRPr lang="en-US" u="sng" dirty="0">
                  <a:latin typeface="Dante" panose="02020502050200020203" pitchFamily="18" charset="0"/>
                </a:endParaRPr>
              </a:p>
              <a:p>
                <a:pPr marL="0" indent="0" algn="ctr">
                  <a:lnSpc>
                    <a:spcPct val="150000"/>
                  </a:lnSpc>
                  <a:buNone/>
                </a:pPr>
                <a:endParaRPr lang="en-US" sz="2400" u="sng" dirty="0">
                  <a:latin typeface="Dante" panose="02020502050200020203" pitchFamily="18" charset="0"/>
                </a:endParaRPr>
              </a:p>
              <a:p>
                <a:pPr marL="0" indent="0" algn="ctr">
                  <a:lnSpc>
                    <a:spcPct val="100000"/>
                  </a:lnSpc>
                  <a:buNone/>
                </a:pPr>
                <a:r>
                  <a:rPr lang="en-US" u="sng" dirty="0">
                    <a:latin typeface="Dante" panose="02020502050200020203" pitchFamily="18" charset="0"/>
                  </a:rPr>
                  <a:t>GO</a:t>
                </a:r>
                <a:endParaRPr lang="en-US" dirty="0">
                  <a:latin typeface="Dante" panose="02020502050200020203" pitchFamily="18" charset="0"/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99D8AD-E946-4D7A-A5F3-DC89D31A973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722762"/>
                <a:ext cx="12007515" cy="6135237"/>
              </a:xfrm>
              <a:blipFill>
                <a:blip r:embed="rId2"/>
                <a:stretch>
                  <a:fillRect t="-16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TextBox 24">
            <a:extLst>
              <a:ext uri="{FF2B5EF4-FFF2-40B4-BE49-F238E27FC236}">
                <a16:creationId xmlns:a16="http://schemas.microsoft.com/office/drawing/2014/main" id="{7A1E27E4-EED1-4E37-B089-CD1F7C0C1D2B}"/>
              </a:ext>
            </a:extLst>
          </p:cNvPr>
          <p:cNvSpPr txBox="1"/>
          <p:nvPr/>
        </p:nvSpPr>
        <p:spPr>
          <a:xfrm>
            <a:off x="5638800" y="2971800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9147430-A22C-4466-8DE9-4009CEA5DF0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5956" y="1815546"/>
            <a:ext cx="1811817" cy="183240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1B665FC0-25D7-496C-97C5-20995E044BF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3728" y="1815547"/>
            <a:ext cx="1784543" cy="1832405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4BD408C4-97E8-4B34-81D5-04A132D4DFF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2925" y="1782642"/>
            <a:ext cx="1784542" cy="1852916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2F05EBED-E34A-4C53-9CD5-E37E239AA63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5955" y="4740735"/>
            <a:ext cx="1811817" cy="1832405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BE2F127A-D623-463A-8A25-FF1B08551FC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4682" y="4740734"/>
            <a:ext cx="1818679" cy="1832405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9790D21D-470E-417F-8AFF-539A06FF603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2925" y="4695438"/>
            <a:ext cx="1842538" cy="1877701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08313AD7-FD25-4AD1-967B-2391727DCC2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2972" y="5266638"/>
            <a:ext cx="840342" cy="735299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A133573B-4C31-4AC6-BBD4-D5FC65906E6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5579" y="2341450"/>
            <a:ext cx="840342" cy="735299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2166B5D3-9743-480A-B198-3EEF96BD4D20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3293" y="2341450"/>
            <a:ext cx="770021" cy="719802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50EF4CFF-445E-4B69-AF63-8C08D030CE6B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0739" y="5255630"/>
            <a:ext cx="770021" cy="719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59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867D4867-5BA7-4462-B2F6-A23F4A622A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2CFE8B31-BA2C-42B5-96E4-4CA639434A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643467"/>
            <a:ext cx="3363974" cy="1597315"/>
          </a:xfrm>
          <a:noFill/>
          <a:ln w="19050">
            <a:solidFill>
              <a:schemeClr val="bg1"/>
            </a:solidFill>
          </a:ln>
        </p:spPr>
        <p:txBody>
          <a:bodyPr wrap="square">
            <a:normAutofit/>
          </a:bodyPr>
          <a:lstStyle/>
          <a:p>
            <a:pPr algn="ctr"/>
            <a:r>
              <a:rPr lang="en-US" sz="3200">
                <a:solidFill>
                  <a:schemeClr val="bg1"/>
                </a:solidFill>
                <a:latin typeface="Dante" panose="020B0604020202020204" pitchFamily="18" charset="0"/>
                <a:cs typeface="David" panose="020B0604020202020204" pitchFamily="34" charset="-79"/>
              </a:rPr>
              <a:t>Permutation Groups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99D8AD-E946-4D7A-A5F3-DC89D31A973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43467" y="2798911"/>
                <a:ext cx="3363974" cy="3415622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000" dirty="0">
                    <a:solidFill>
                      <a:schemeClr val="bg1"/>
                    </a:solidFill>
                    <a:latin typeface="Dante" panose="02020502050200020203" pitchFamily="18" charset="0"/>
                  </a:rPr>
                  <a:t>We can redefine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000" b="0" i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S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2000" b="0" i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G</m:t>
                        </m:r>
                      </m:sub>
                    </m:sSub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Dante" panose="02020502050200020203" pitchFamily="18" charset="0"/>
                  </a:rPr>
                  <a:t> as a permutation group. Our first step is to label the Rubik’s Cube as such:</a:t>
                </a:r>
              </a:p>
              <a:p>
                <a:pPr marL="0" indent="0">
                  <a:buNone/>
                </a:pPr>
                <a:endParaRPr lang="en-US" sz="2000" dirty="0">
                  <a:solidFill>
                    <a:schemeClr val="bg1"/>
                  </a:solidFill>
                  <a:latin typeface="Dante" panose="02020502050200020203" pitchFamily="18" charset="0"/>
                </a:endParaRPr>
              </a:p>
              <a:p>
                <a:pPr marL="0" indent="0">
                  <a:buNone/>
                </a:pPr>
                <a:r>
                  <a:rPr lang="en-US" sz="2000" dirty="0">
                    <a:solidFill>
                      <a:schemeClr val="bg1"/>
                    </a:solidFill>
                    <a:latin typeface="Dante" panose="02020502050200020203" pitchFamily="18" charset="0"/>
                  </a:rPr>
                  <a:t>What is a permutation?</a:t>
                </a:r>
              </a:p>
              <a:p>
                <a:pPr marL="0" indent="0">
                  <a:buNone/>
                </a:pPr>
                <a:endParaRPr lang="en-US" sz="2000" dirty="0">
                  <a:solidFill>
                    <a:schemeClr val="bg1"/>
                  </a:solidFill>
                  <a:latin typeface="Dante" panose="02020502050200020203" pitchFamily="18" charset="0"/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99D8AD-E946-4D7A-A5F3-DC89D31A973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43467" y="2798911"/>
                <a:ext cx="3363974" cy="3415622"/>
              </a:xfrm>
              <a:blipFill>
                <a:blip r:embed="rId2"/>
                <a:stretch>
                  <a:fillRect l="-1996" t="-1429" r="-21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4" name="Picture 13">
            <a:extLst>
              <a:ext uri="{FF2B5EF4-FFF2-40B4-BE49-F238E27FC236}">
                <a16:creationId xmlns:a16="http://schemas.microsoft.com/office/drawing/2014/main" id="{C39FEF1A-986A-4BBE-A02B-C9C8BB665A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7763" y="988901"/>
            <a:ext cx="6250769" cy="4719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963557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68A4132F-DEC6-4332-A00C-A11AD4519B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B12412F-6A0F-4574-AC09-A066D543C9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6372" y="1820333"/>
            <a:ext cx="4054040" cy="4036181"/>
          </a:xfrm>
          <a:prstGeom prst="rect">
            <a:avLst/>
          </a:prstGeom>
        </p:spPr>
      </p:pic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64965EAE-E41A-435F-B993-07E824B6C9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1" y="0"/>
            <a:ext cx="7539895" cy="6858000"/>
          </a:xfrm>
          <a:custGeom>
            <a:avLst/>
            <a:gdLst>
              <a:gd name="connsiteX0" fmla="*/ 7539895 w 7539895"/>
              <a:gd name="connsiteY0" fmla="*/ 6858000 h 6858000"/>
              <a:gd name="connsiteX1" fmla="*/ 0 w 7539895"/>
              <a:gd name="connsiteY1" fmla="*/ 6858000 h 6858000"/>
              <a:gd name="connsiteX2" fmla="*/ 0 w 7539895"/>
              <a:gd name="connsiteY2" fmla="*/ 0 h 6858000"/>
              <a:gd name="connsiteX3" fmla="*/ 4363741 w 753989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9895" h="6858000">
                <a:moveTo>
                  <a:pt x="753989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4363741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152F8994-E6D4-4311-9548-C3607BC436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7092985" cy="6858000"/>
          </a:xfrm>
          <a:custGeom>
            <a:avLst/>
            <a:gdLst>
              <a:gd name="connsiteX0" fmla="*/ 7092985 w 7092985"/>
              <a:gd name="connsiteY0" fmla="*/ 6858000 h 6858000"/>
              <a:gd name="connsiteX1" fmla="*/ 0 w 7092985"/>
              <a:gd name="connsiteY1" fmla="*/ 6858000 h 6858000"/>
              <a:gd name="connsiteX2" fmla="*/ 0 w 7092985"/>
              <a:gd name="connsiteY2" fmla="*/ 0 h 6858000"/>
              <a:gd name="connsiteX3" fmla="*/ 3916831 w 709298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92985" h="6858000">
                <a:moveTo>
                  <a:pt x="709298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3916831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99D8AD-E946-4D7A-A5F3-DC89D31A97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142" y="132747"/>
            <a:ext cx="4778171" cy="61355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>
                <a:latin typeface="Dante" panose="02020502050200020203" pitchFamily="18" charset="0"/>
              </a:rPr>
              <a:t>R is the composition of the following permutations: </a:t>
            </a:r>
          </a:p>
          <a:p>
            <a:pPr lvl="1"/>
            <a:endParaRPr lang="en-US" sz="3200" dirty="0">
              <a:latin typeface="Dante" panose="02020502050200020203" pitchFamily="18" charset="0"/>
            </a:endParaRPr>
          </a:p>
          <a:p>
            <a:pPr marL="457200" lvl="1" indent="0">
              <a:buNone/>
            </a:pPr>
            <a:r>
              <a:rPr lang="en-US" sz="3200" dirty="0">
                <a:latin typeface="Dante" panose="02020502050200020203" pitchFamily="18" charset="0"/>
              </a:rPr>
              <a:t>(  9   10  11  12 )</a:t>
            </a:r>
          </a:p>
          <a:p>
            <a:pPr marL="457200" lvl="1" indent="0">
              <a:buNone/>
            </a:pPr>
            <a:endParaRPr lang="en-US" sz="3200" dirty="0">
              <a:latin typeface="Dante" panose="02020502050200020203" pitchFamily="18" charset="0"/>
            </a:endParaRPr>
          </a:p>
          <a:p>
            <a:pPr marL="457200" lvl="1" indent="0">
              <a:buNone/>
            </a:pPr>
            <a:r>
              <a:rPr lang="en-US" sz="3200" dirty="0">
                <a:latin typeface="Dante" panose="02020502050200020203" pitchFamily="18" charset="0"/>
              </a:rPr>
              <a:t>( 13  14  15  16 )</a:t>
            </a:r>
          </a:p>
          <a:p>
            <a:pPr marL="457200" lvl="1" indent="0">
              <a:buNone/>
            </a:pPr>
            <a:endParaRPr lang="en-US" sz="3200" dirty="0">
              <a:latin typeface="Dante" panose="02020502050200020203" pitchFamily="18" charset="0"/>
            </a:endParaRPr>
          </a:p>
          <a:p>
            <a:pPr marL="457200" lvl="1" indent="0">
              <a:buNone/>
            </a:pPr>
            <a:r>
              <a:rPr lang="en-US" sz="3200" dirty="0">
                <a:latin typeface="Dante" panose="02020502050200020203" pitchFamily="18" charset="0"/>
              </a:rPr>
              <a:t>(  2   35  20  41 )</a:t>
            </a:r>
          </a:p>
          <a:p>
            <a:pPr marL="457200" lvl="1" indent="0">
              <a:buNone/>
            </a:pPr>
            <a:endParaRPr lang="en-US" sz="3200" dirty="0">
              <a:latin typeface="Dante" panose="02020502050200020203" pitchFamily="18" charset="0"/>
            </a:endParaRPr>
          </a:p>
          <a:p>
            <a:pPr marL="457200" lvl="1" indent="0">
              <a:buNone/>
            </a:pPr>
            <a:r>
              <a:rPr lang="en-US" sz="3200" dirty="0">
                <a:latin typeface="Dante" panose="02020502050200020203" pitchFamily="18" charset="0"/>
              </a:rPr>
              <a:t>(  3   36  17  42 )</a:t>
            </a:r>
          </a:p>
          <a:p>
            <a:pPr marL="457200" lvl="1" indent="0">
              <a:buNone/>
            </a:pPr>
            <a:endParaRPr lang="en-US" sz="3200" dirty="0">
              <a:latin typeface="Dante" panose="02020502050200020203" pitchFamily="18" charset="0"/>
            </a:endParaRPr>
          </a:p>
          <a:p>
            <a:pPr marL="457200" lvl="1" indent="0">
              <a:buNone/>
            </a:pPr>
            <a:r>
              <a:rPr lang="en-US" sz="3200" dirty="0">
                <a:latin typeface="Dante" panose="02020502050200020203" pitchFamily="18" charset="0"/>
              </a:rPr>
              <a:t>(  6   39  24  45 )</a:t>
            </a:r>
            <a:endParaRPr lang="en-US" sz="2800" dirty="0">
              <a:latin typeface="Dante" panose="020205020502000202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719206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99D8AD-E946-4D7A-A5F3-DC89D31A973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57656" y="229945"/>
                <a:ext cx="11503040" cy="5820033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US" dirty="0">
                    <a:latin typeface="Dante" panose="02020502050200020203" pitchFamily="18" charset="0"/>
                  </a:rPr>
                  <a:t>Defining R, G, O, B, </a:t>
                </a:r>
                <a:r>
                  <a:rPr lang="en-US" dirty="0">
                    <a:ln w="0"/>
                    <a:latin typeface="Dante" panose="02020502050200020203" pitchFamily="18" charset="0"/>
                  </a:rPr>
                  <a:t>W</a:t>
                </a:r>
                <a:r>
                  <a:rPr lang="en-US" dirty="0">
                    <a:latin typeface="Dante" panose="02020502050200020203" pitchFamily="18" charset="0"/>
                  </a:rPr>
                  <a:t>, Y as permutations transforms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S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G</m:t>
                        </m:r>
                      </m:sub>
                    </m:sSub>
                  </m:oMath>
                </a14:m>
                <a:r>
                  <a:rPr lang="en-US" dirty="0">
                    <a:latin typeface="Dante" panose="02020502050200020203" pitchFamily="18" charset="0"/>
                  </a:rPr>
                  <a:t> into </a:t>
                </a:r>
              </a:p>
              <a:p>
                <a:pPr marL="0" indent="0" algn="ctr">
                  <a:buNone/>
                </a:pPr>
                <a:r>
                  <a:rPr lang="en-US" dirty="0">
                    <a:latin typeface="Dante" panose="02020502050200020203" pitchFamily="18" charset="0"/>
                  </a:rPr>
                  <a:t>a permutation group. What is the order of this group?</a:t>
                </a:r>
              </a:p>
              <a:p>
                <a:pPr marL="0" indent="0">
                  <a:buNone/>
                </a:pPr>
                <a:endParaRPr lang="en-US" dirty="0">
                  <a:latin typeface="Dante" panose="02020502050200020203" pitchFamily="18" charset="0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Dante" panose="02020502050200020203" pitchFamily="18" charset="0"/>
                  </a:rPr>
                  <a:t>1) </a:t>
                </a:r>
                <a:r>
                  <a:rPr lang="en-US" u="sng" dirty="0">
                    <a:latin typeface="Dante" panose="02020502050200020203" pitchFamily="18" charset="0"/>
                  </a:rPr>
                  <a:t>Corner cubie positions</a:t>
                </a:r>
                <a:r>
                  <a:rPr lang="en-US" dirty="0">
                    <a:latin typeface="Dante" panose="02020502050200020203" pitchFamily="18" charset="0"/>
                  </a:rPr>
                  <a:t>:</a:t>
                </a:r>
              </a:p>
              <a:p>
                <a:pPr marL="0" indent="0">
                  <a:buNone/>
                </a:pPr>
                <a:endParaRPr lang="en-US" dirty="0">
                  <a:latin typeface="Dante" panose="02020502050200020203" pitchFamily="18" charset="0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Dante" panose="02020502050200020203" pitchFamily="18" charset="0"/>
                  </a:rPr>
                  <a:t>2) </a:t>
                </a:r>
                <a:r>
                  <a:rPr lang="en-US" u="sng" dirty="0">
                    <a:latin typeface="Dante" panose="02020502050200020203" pitchFamily="18" charset="0"/>
                  </a:rPr>
                  <a:t>Corner cubie orientations</a:t>
                </a:r>
                <a:r>
                  <a:rPr lang="en-US" dirty="0">
                    <a:latin typeface="Dante" panose="02020502050200020203" pitchFamily="18" charset="0"/>
                  </a:rPr>
                  <a:t>:</a:t>
                </a:r>
              </a:p>
              <a:p>
                <a:pPr marL="0" indent="0">
                  <a:buNone/>
                </a:pPr>
                <a:endParaRPr lang="en-US" dirty="0">
                  <a:latin typeface="Dante" panose="02020502050200020203" pitchFamily="18" charset="0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Dante" panose="02020502050200020203" pitchFamily="18" charset="0"/>
                  </a:rPr>
                  <a:t>3) </a:t>
                </a:r>
                <a:r>
                  <a:rPr lang="en-US" u="sng" dirty="0">
                    <a:latin typeface="Dante" panose="02020502050200020203" pitchFamily="18" charset="0"/>
                  </a:rPr>
                  <a:t>Edge cubie positions</a:t>
                </a:r>
                <a:r>
                  <a:rPr lang="en-US" dirty="0">
                    <a:latin typeface="Dante" panose="02020502050200020203" pitchFamily="18" charset="0"/>
                  </a:rPr>
                  <a:t>:</a:t>
                </a:r>
              </a:p>
              <a:p>
                <a:pPr marL="0" indent="0">
                  <a:buNone/>
                </a:pPr>
                <a:endParaRPr lang="en-US" dirty="0">
                  <a:latin typeface="Dante" panose="02020502050200020203" pitchFamily="18" charset="0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Dante" panose="02020502050200020203" pitchFamily="18" charset="0"/>
                  </a:rPr>
                  <a:t>4) </a:t>
                </a:r>
                <a:r>
                  <a:rPr lang="en-US" u="sng" dirty="0">
                    <a:latin typeface="Dante" panose="02020502050200020203" pitchFamily="18" charset="0"/>
                  </a:rPr>
                  <a:t>Edge cubie orientations</a:t>
                </a:r>
                <a:r>
                  <a:rPr lang="en-US" dirty="0">
                    <a:latin typeface="Dante" panose="02020502050200020203" pitchFamily="18" charset="0"/>
                  </a:rPr>
                  <a:t>: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99D8AD-E946-4D7A-A5F3-DC89D31A973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57656" y="229945"/>
                <a:ext cx="11503040" cy="5820033"/>
              </a:xfrm>
              <a:blipFill>
                <a:blip r:embed="rId2"/>
                <a:stretch>
                  <a:fillRect l="-1113" t="-17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A13EEDB0-A99A-4125-81CE-016EE1699F33}"/>
                  </a:ext>
                </a:extLst>
              </p:cNvPr>
              <p:cNvSpPr txBox="1"/>
              <p:nvPr/>
            </p:nvSpPr>
            <p:spPr>
              <a:xfrm>
                <a:off x="4928229" y="4837182"/>
                <a:ext cx="67586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12</m:t>
                          </m:r>
                        </m:sup>
                      </m:sSup>
                    </m:oMath>
                  </m:oMathPara>
                </a14:m>
                <a:endParaRPr lang="en-US" sz="28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A13EEDB0-A99A-4125-81CE-016EE1699F3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28229" y="4837182"/>
                <a:ext cx="675861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E7F0F6EF-D7D0-44AA-8B19-2D7E6FEAEDDF}"/>
              </a:ext>
            </a:extLst>
          </p:cNvPr>
          <p:cNvSpPr txBox="1"/>
          <p:nvPr/>
        </p:nvSpPr>
        <p:spPr>
          <a:xfrm>
            <a:off x="4928230" y="1728889"/>
            <a:ext cx="675861" cy="5433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8!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8BC1BFF-F371-4B93-B0D6-73BFE6A550EF}"/>
              </a:ext>
            </a:extLst>
          </p:cNvPr>
          <p:cNvSpPr txBox="1"/>
          <p:nvPr/>
        </p:nvSpPr>
        <p:spPr>
          <a:xfrm>
            <a:off x="4802333" y="3802960"/>
            <a:ext cx="8017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12!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720BF8F-6F56-4CBF-9B2D-41AA37A97CF0}"/>
                  </a:ext>
                </a:extLst>
              </p:cNvPr>
              <p:cNvSpPr txBox="1"/>
              <p:nvPr/>
            </p:nvSpPr>
            <p:spPr>
              <a:xfrm>
                <a:off x="4934858" y="2773500"/>
                <a:ext cx="66923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</m:t>
                          </m:r>
                        </m:sup>
                      </m:sSup>
                    </m:oMath>
                  </m:oMathPara>
                </a14:m>
                <a:endParaRPr lang="en-US" sz="28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720BF8F-6F56-4CBF-9B2D-41AA37A97C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34858" y="2773500"/>
                <a:ext cx="669233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3C7B0149-4C9A-4C7D-882D-ED6527E60A63}"/>
                  </a:ext>
                </a:extLst>
              </p:cNvPr>
              <p:cNvSpPr/>
              <p:nvPr/>
            </p:nvSpPr>
            <p:spPr>
              <a:xfrm>
                <a:off x="6715616" y="2148347"/>
                <a:ext cx="4389705" cy="267765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800" dirty="0">
                    <a:latin typeface="Dante" panose="02020502050200020203" pitchFamily="18" charset="0"/>
                  </a:rPr>
                  <a:t>Assuming all positions and orientations are obtainable, the order of the Rubik’s Cube group is... </a:t>
                </a:r>
              </a:p>
              <a:p>
                <a:pPr algn="ctr"/>
                <a:endParaRPr lang="en-US" sz="28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algn="ctr"/>
                <a:r>
                  <a:rPr lang="en-US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8!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e>
                      <m:sup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8</m:t>
                        </m:r>
                      </m:sup>
                    </m:sSup>
                  </m:oMath>
                </a14:m>
                <a:r>
                  <a:rPr lang="en-US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12!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12</m:t>
                        </m:r>
                      </m:sup>
                    </m:sSup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3C7B0149-4C9A-4C7D-882D-ED6527E60A6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15616" y="2148347"/>
                <a:ext cx="4389705" cy="2677656"/>
              </a:xfrm>
              <a:prstGeom prst="rect">
                <a:avLst/>
              </a:prstGeom>
              <a:blipFill>
                <a:blip r:embed="rId5"/>
                <a:stretch>
                  <a:fillRect l="-2917" t="-2273" r="-2639" b="-47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2632556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2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FA67CD3-AB4E-4A7A-BEB8-53C445D8C4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3726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7CF545F-9C2E-4446-97CD-AD92990C2B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094EE6F4-A190-42F2-876B-51E55BBB7B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9636" y="484903"/>
            <a:ext cx="4977976" cy="1454051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0000"/>
                </a:solidFill>
                <a:latin typeface="Dante" panose="020B0604020202020204" pitchFamily="18" charset="0"/>
                <a:cs typeface="David" panose="020B0604020202020204" pitchFamily="34" charset="-79"/>
              </a:rPr>
              <a:t>Even Permutations</a:t>
            </a:r>
          </a:p>
        </p:txBody>
      </p:sp>
      <p:sp>
        <p:nvSpPr>
          <p:cNvPr id="14" name="Freeform 62">
            <a:extLst>
              <a:ext uri="{FF2B5EF4-FFF2-40B4-BE49-F238E27FC236}">
                <a16:creationId xmlns:a16="http://schemas.microsoft.com/office/drawing/2014/main" id="{339C8D78-A644-462F-B674-F440635E53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85000"/>
                  </a:schemeClr>
                </a:gs>
                <a:gs pos="100000">
                  <a:schemeClr val="bg2">
                    <a:lumMod val="8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FEA991B-FD4D-437B-8EF1-AFC49DD8470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829" y="1629089"/>
            <a:ext cx="3592870" cy="3620021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99D8AD-E946-4D7A-A5F3-DC89D31A973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078704" y="1393376"/>
                <a:ext cx="5835000" cy="4979721"/>
              </a:xfrm>
            </p:spPr>
            <p:txBody>
              <a:bodyPr anchor="ctr">
                <a:normAutofit/>
              </a:bodyPr>
              <a:lstStyle/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 sz="2000" dirty="0">
                    <a:solidFill>
                      <a:srgbClr val="000000"/>
                    </a:solidFill>
                    <a:latin typeface="Dante" panose="02020502050200020203" pitchFamily="18" charset="0"/>
                  </a:rPr>
                  <a:t>All permutations can be reduced into a composition of  2-cycles.</a:t>
                </a:r>
              </a:p>
              <a:p>
                <a:pPr marL="0" indent="0">
                  <a:lnSpc>
                    <a:spcPct val="100000"/>
                  </a:lnSpc>
                  <a:buNone/>
                </a:pPr>
                <a:endParaRPr lang="en-US" sz="2000" dirty="0">
                  <a:solidFill>
                    <a:srgbClr val="000000"/>
                  </a:solidFill>
                  <a:latin typeface="Dante" panose="02020502050200020203" pitchFamily="18" charset="0"/>
                </a:endParaRP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 sz="2000" dirty="0">
                    <a:solidFill>
                      <a:srgbClr val="000000"/>
                    </a:solidFill>
                    <a:latin typeface="Dante" panose="02020502050200020203" pitchFamily="18" charset="0"/>
                  </a:rPr>
                  <a:t>Spatially, a face rotation permutes 8 cubies using the center cubie as a fixed point. Decomposing the resulting permutation we get:</a:t>
                </a:r>
              </a:p>
              <a:p>
                <a:pPr marL="0" indent="0" algn="ctr">
                  <a:lnSpc>
                    <a:spcPct val="200000"/>
                  </a:lnSpc>
                  <a:buNone/>
                </a:pPr>
                <a:r>
                  <a:rPr lang="en-US" sz="2000" dirty="0">
                    <a:solidFill>
                      <a:srgbClr val="000000"/>
                    </a:solidFill>
                    <a:latin typeface="Dante" panose="02020502050200020203" pitchFamily="18" charset="0"/>
                  </a:rPr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sz="2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000" dirty="0">
                    <a:solidFill>
                      <a:srgbClr val="000000"/>
                    </a:solidFill>
                    <a:latin typeface="Dante" panose="02020502050200020203" pitchFamily="18" charset="0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sz="2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</m:oMath>
                </a14:m>
                <a:r>
                  <a:rPr lang="en-US" sz="2000" dirty="0">
                    <a:solidFill>
                      <a:srgbClr val="000000"/>
                    </a:solidFill>
                    <a:latin typeface="Dante" panose="02020502050200020203" pitchFamily="18" charset="0"/>
                  </a:rPr>
                  <a:t>)(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sz="2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000" dirty="0">
                    <a:solidFill>
                      <a:srgbClr val="000000"/>
                    </a:solidFill>
                    <a:latin typeface="Dante" panose="02020502050200020203" pitchFamily="18" charset="0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sz="2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sz="2000" dirty="0">
                    <a:solidFill>
                      <a:srgbClr val="000000"/>
                    </a:solidFill>
                    <a:latin typeface="Dante" panose="02020502050200020203" pitchFamily="18" charset="0"/>
                  </a:rPr>
                  <a:t>)(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000" dirty="0">
                    <a:solidFill>
                      <a:srgbClr val="000000"/>
                    </a:solidFill>
                    <a:latin typeface="Dante" panose="02020502050200020203" pitchFamily="18" charset="0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sz="2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000" dirty="0">
                    <a:solidFill>
                      <a:srgbClr val="000000"/>
                    </a:solidFill>
                    <a:latin typeface="Dante" panose="02020502050200020203" pitchFamily="18" charset="0"/>
                  </a:rPr>
                  <a:t>)(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sz="2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sub>
                    </m:sSub>
                  </m:oMath>
                </a14:m>
                <a:r>
                  <a:rPr lang="en-US" sz="2000" dirty="0">
                    <a:solidFill>
                      <a:srgbClr val="000000"/>
                    </a:solidFill>
                    <a:latin typeface="Dante" panose="02020502050200020203" pitchFamily="18" charset="0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sz="2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8</m:t>
                        </m:r>
                      </m:sub>
                    </m:sSub>
                  </m:oMath>
                </a14:m>
                <a:r>
                  <a:rPr lang="en-US" sz="2000" dirty="0">
                    <a:solidFill>
                      <a:srgbClr val="000000"/>
                    </a:solidFill>
                    <a:latin typeface="Dante" panose="02020502050200020203" pitchFamily="18" charset="0"/>
                  </a:rPr>
                  <a:t>)(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sz="2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sub>
                    </m:sSub>
                  </m:oMath>
                </a14:m>
                <a:r>
                  <a:rPr lang="en-US" sz="2000" dirty="0">
                    <a:solidFill>
                      <a:srgbClr val="000000"/>
                    </a:solidFill>
                    <a:latin typeface="Dante" panose="02020502050200020203" pitchFamily="18" charset="0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sz="2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sub>
                    </m:sSub>
                  </m:oMath>
                </a14:m>
                <a:r>
                  <a:rPr lang="en-US" sz="2000" dirty="0">
                    <a:solidFill>
                      <a:srgbClr val="000000"/>
                    </a:solidFill>
                    <a:latin typeface="Dante" panose="02020502050200020203" pitchFamily="18" charset="0"/>
                  </a:rPr>
                  <a:t>)(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sz="2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sub>
                    </m:sSub>
                  </m:oMath>
                </a14:m>
                <a:r>
                  <a:rPr lang="en-US" sz="2000" dirty="0">
                    <a:solidFill>
                      <a:srgbClr val="000000"/>
                    </a:solidFill>
                    <a:latin typeface="Dante" panose="02020502050200020203" pitchFamily="18" charset="0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sz="2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sub>
                    </m:sSub>
                  </m:oMath>
                </a14:m>
                <a:r>
                  <a:rPr lang="en-US" sz="2000" dirty="0">
                    <a:solidFill>
                      <a:srgbClr val="000000"/>
                    </a:solidFill>
                    <a:latin typeface="Dante" panose="02020502050200020203" pitchFamily="18" charset="0"/>
                  </a:rPr>
                  <a:t>).</a:t>
                </a:r>
              </a:p>
              <a:p>
                <a:pPr marL="0" indent="0">
                  <a:lnSpc>
                    <a:spcPct val="200000"/>
                  </a:lnSpc>
                  <a:buNone/>
                </a:pPr>
                <a:r>
                  <a:rPr lang="en-US" sz="2000" dirty="0">
                    <a:solidFill>
                      <a:srgbClr val="000000"/>
                    </a:solidFill>
                    <a:latin typeface="Dante" panose="02020502050200020203" pitchFamily="18" charset="0"/>
                  </a:rPr>
                  <a:t>This permutation is </a:t>
                </a:r>
                <a:r>
                  <a:rPr lang="en-US" sz="2000" u="sng" dirty="0">
                    <a:solidFill>
                      <a:srgbClr val="000000"/>
                    </a:solidFill>
                    <a:latin typeface="Dante" panose="02020502050200020203" pitchFamily="18" charset="0"/>
                  </a:rPr>
                  <a:t>even</a:t>
                </a:r>
                <a:r>
                  <a:rPr lang="en-US" sz="2000" dirty="0">
                    <a:solidFill>
                      <a:srgbClr val="000000"/>
                    </a:solidFill>
                    <a:latin typeface="Dante" panose="02020502050200020203" pitchFamily="18" charset="0"/>
                  </a:rPr>
                  <a:t>.</a:t>
                </a:r>
                <a:endParaRPr lang="en-US" sz="2000" u="sng" dirty="0">
                  <a:solidFill>
                    <a:srgbClr val="000000"/>
                  </a:solidFill>
                  <a:latin typeface="Dante" panose="02020502050200020203" pitchFamily="18" charset="0"/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99D8AD-E946-4D7A-A5F3-DC89D31A973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78704" y="1393376"/>
                <a:ext cx="5835000" cy="4979721"/>
              </a:xfrm>
              <a:blipFill>
                <a:blip r:embed="rId4"/>
                <a:stretch>
                  <a:fillRect l="-1045" r="-1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6833071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385</TotalTime>
  <Words>585</Words>
  <Application>Microsoft Office PowerPoint</Application>
  <PresentationFormat>Widescreen</PresentationFormat>
  <Paragraphs>103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Cambria Math</vt:lpstr>
      <vt:lpstr>Dante</vt:lpstr>
      <vt:lpstr>Office Theme</vt:lpstr>
      <vt:lpstr>The Rubik’s Cube</vt:lpstr>
      <vt:lpstr>Groups</vt:lpstr>
      <vt:lpstr>PowerPoint Presentation</vt:lpstr>
      <vt:lpstr>PowerPoint Presentation</vt:lpstr>
      <vt:lpstr>PowerPoint Presentation</vt:lpstr>
      <vt:lpstr>Permutation Groups</vt:lpstr>
      <vt:lpstr>PowerPoint Presentation</vt:lpstr>
      <vt:lpstr>PowerPoint Presentation</vt:lpstr>
      <vt:lpstr>Even Permutations</vt:lpstr>
      <vt:lpstr>Corner Cubies</vt:lpstr>
      <vt:lpstr>Edge Cubies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Rubik’s Cube</dc:title>
  <dc:creator>David Fudge</dc:creator>
  <cp:lastModifiedBy>David Fudge</cp:lastModifiedBy>
  <cp:revision>34</cp:revision>
  <dcterms:created xsi:type="dcterms:W3CDTF">2018-09-23T19:39:52Z</dcterms:created>
  <dcterms:modified xsi:type="dcterms:W3CDTF">2021-09-18T01:46:06Z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